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3" r:id="rId4"/>
    <p:sldId id="269" r:id="rId5"/>
    <p:sldId id="271" r:id="rId6"/>
    <p:sldId id="257" r:id="rId7"/>
    <p:sldId id="260" r:id="rId8"/>
    <p:sldId id="278" r:id="rId9"/>
    <p:sldId id="272" r:id="rId10"/>
    <p:sldId id="261" r:id="rId11"/>
    <p:sldId id="265" r:id="rId12"/>
    <p:sldId id="262" r:id="rId13"/>
    <p:sldId id="266" r:id="rId14"/>
    <p:sldId id="263" r:id="rId15"/>
    <p:sldId id="274" r:id="rId16"/>
    <p:sldId id="275" r:id="rId17"/>
    <p:sldId id="264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CD379-D56C-4CE3-99EA-C607012240D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2BD66-D75D-49D3-A467-5CC6949B45F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</a:rPr>
            <a:t>Cavitation</a:t>
          </a:r>
          <a:endParaRPr lang="en-US" sz="1800" b="1" dirty="0">
            <a:solidFill>
              <a:srgbClr val="FF0000"/>
            </a:solidFill>
          </a:endParaRPr>
        </a:p>
      </dgm:t>
    </dgm:pt>
    <dgm:pt modelId="{420AAC18-214D-4800-ADDC-3F9ABDF2DA0C}" type="parTrans" cxnId="{361A3BC8-CE08-40A1-873F-A7D3C97D201B}">
      <dgm:prSet/>
      <dgm:spPr/>
      <dgm:t>
        <a:bodyPr/>
        <a:lstStyle/>
        <a:p>
          <a:endParaRPr lang="en-US" sz="3200" dirty="0"/>
        </a:p>
      </dgm:t>
    </dgm:pt>
    <dgm:pt modelId="{18DFB8BB-8DDB-40CB-9CBF-E83E4428BC35}" type="sibTrans" cxnId="{361A3BC8-CE08-40A1-873F-A7D3C97D201B}">
      <dgm:prSet custT="1"/>
      <dgm:spPr/>
      <dgm:t>
        <a:bodyPr/>
        <a:lstStyle/>
        <a:p>
          <a:endParaRPr lang="en-US" sz="1200" dirty="0"/>
        </a:p>
      </dgm:t>
    </dgm:pt>
    <dgm:pt modelId="{E38F798C-A2D3-40DF-8F10-3DE270B1434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7030A0"/>
              </a:solidFill>
            </a:rPr>
            <a:t>Consolidations  Collapse</a:t>
          </a:r>
          <a:endParaRPr lang="en-US" sz="1800" b="1" dirty="0">
            <a:solidFill>
              <a:srgbClr val="7030A0"/>
            </a:solidFill>
          </a:endParaRPr>
        </a:p>
      </dgm:t>
    </dgm:pt>
    <dgm:pt modelId="{6B706384-595A-479C-8760-250000E05A36}" type="parTrans" cxnId="{4AB4E58C-600B-4465-9BD7-C65252EB2813}">
      <dgm:prSet/>
      <dgm:spPr/>
      <dgm:t>
        <a:bodyPr/>
        <a:lstStyle/>
        <a:p>
          <a:endParaRPr lang="en-US" sz="3200" dirty="0"/>
        </a:p>
      </dgm:t>
    </dgm:pt>
    <dgm:pt modelId="{F5324822-5694-4AB7-9110-A6B9DFF3B7A9}" type="sibTrans" cxnId="{4AB4E58C-600B-4465-9BD7-C65252EB2813}">
      <dgm:prSet custT="1"/>
      <dgm:spPr/>
      <dgm:t>
        <a:bodyPr/>
        <a:lstStyle/>
        <a:p>
          <a:endParaRPr lang="en-US" sz="1200" dirty="0"/>
        </a:p>
      </dgm:t>
    </dgm:pt>
    <dgm:pt modelId="{E8DC4828-8711-42C2-B35F-96C072CABEA4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Pleural Effusion,</a:t>
          </a:r>
        </a:p>
        <a:p>
          <a:pPr rtl="0"/>
          <a:r>
            <a:rPr lang="en-US" sz="1800" b="1" dirty="0" smtClean="0">
              <a:solidFill>
                <a:schemeClr val="tx1"/>
              </a:solidFill>
            </a:rPr>
            <a:t>empyema </a:t>
          </a:r>
          <a:endParaRPr lang="en-US" sz="1800" b="1" dirty="0">
            <a:solidFill>
              <a:schemeClr val="tx1"/>
            </a:solidFill>
          </a:endParaRPr>
        </a:p>
      </dgm:t>
    </dgm:pt>
    <dgm:pt modelId="{9C49AEF0-CAC9-4A9C-B946-98A2ED6EE9FA}" type="parTrans" cxnId="{914095A0-1023-4766-B406-5BF257B8CE21}">
      <dgm:prSet/>
      <dgm:spPr/>
      <dgm:t>
        <a:bodyPr/>
        <a:lstStyle/>
        <a:p>
          <a:endParaRPr lang="en-US" sz="3200" dirty="0"/>
        </a:p>
      </dgm:t>
    </dgm:pt>
    <dgm:pt modelId="{7341564B-6C47-467A-B2FE-D895632FC2DD}" type="sibTrans" cxnId="{914095A0-1023-4766-B406-5BF257B8CE21}">
      <dgm:prSet custT="1"/>
      <dgm:spPr/>
      <dgm:t>
        <a:bodyPr/>
        <a:lstStyle/>
        <a:p>
          <a:endParaRPr lang="en-US" sz="1200" dirty="0"/>
        </a:p>
      </dgm:t>
    </dgm:pt>
    <dgm:pt modelId="{AD7AFF17-25A3-4C6C-AD18-AC75D92099C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 err="1" smtClean="0">
              <a:solidFill>
                <a:srgbClr val="FF0000"/>
              </a:solidFill>
            </a:rPr>
            <a:t>Miliary</a:t>
          </a:r>
          <a:r>
            <a:rPr lang="en-US" sz="1800" b="1" dirty="0" smtClean="0">
              <a:solidFill>
                <a:srgbClr val="FF0000"/>
              </a:solidFill>
            </a:rPr>
            <a:t> Shadowing </a:t>
          </a:r>
          <a:endParaRPr lang="en-US" sz="1800" b="1" dirty="0">
            <a:solidFill>
              <a:srgbClr val="FF0000"/>
            </a:solidFill>
          </a:endParaRPr>
        </a:p>
      </dgm:t>
    </dgm:pt>
    <dgm:pt modelId="{CA592416-3C2C-41CD-A78A-F58B6ED6A830}" type="parTrans" cxnId="{C557E2BC-3AF8-4C68-9C58-EEE57BE4FD2F}">
      <dgm:prSet/>
      <dgm:spPr/>
      <dgm:t>
        <a:bodyPr/>
        <a:lstStyle/>
        <a:p>
          <a:endParaRPr lang="en-US" sz="3200" dirty="0"/>
        </a:p>
      </dgm:t>
    </dgm:pt>
    <dgm:pt modelId="{BD19BC18-881D-423A-BAD3-9DB81CAAC202}" type="sibTrans" cxnId="{C557E2BC-3AF8-4C68-9C58-EEE57BE4FD2F}">
      <dgm:prSet custT="1"/>
      <dgm:spPr/>
      <dgm:t>
        <a:bodyPr/>
        <a:lstStyle/>
        <a:p>
          <a:endParaRPr lang="en-US" sz="1200" dirty="0"/>
        </a:p>
      </dgm:t>
    </dgm:pt>
    <dgm:pt modelId="{CE044596-3F57-4FEE-B194-CB0FA82ECF8E}" type="pres">
      <dgm:prSet presAssocID="{529CD379-D56C-4CE3-99EA-C607012240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5CB693-00A5-4106-B50B-467BDE445C33}" type="pres">
      <dgm:prSet presAssocID="{7092BD66-D75D-49D3-A467-5CC6949B45FB}" presName="node" presStyleLbl="node1" presStyleIdx="0" presStyleCnt="4" custScaleX="118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53535-5D8B-472C-844E-42DB80D571C1}" type="pres">
      <dgm:prSet presAssocID="{18DFB8BB-8DDB-40CB-9CBF-E83E4428BC3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5F5C5D5-F8B2-47D5-AB6A-D4AA8A0F76AE}" type="pres">
      <dgm:prSet presAssocID="{18DFB8BB-8DDB-40CB-9CBF-E83E4428BC3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0E53407-0908-4D8F-B0EF-C2DE9CA43247}" type="pres">
      <dgm:prSet presAssocID="{E38F798C-A2D3-40DF-8F10-3DE270B14341}" presName="node" presStyleLbl="node1" presStyleIdx="1" presStyleCnt="4" custScaleX="158137" custRadScaleRad="98513" custRadScaleInc="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035B5-F9B4-4DA9-8B54-CE21FB4AB390}" type="pres">
      <dgm:prSet presAssocID="{F5324822-5694-4AB7-9110-A6B9DFF3B7A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6071B01-5F38-42C3-92DB-FBD4D51EFE04}" type="pres">
      <dgm:prSet presAssocID="{F5324822-5694-4AB7-9110-A6B9DFF3B7A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841FB8F-2A94-442C-86E0-6EDD2C4655C3}" type="pres">
      <dgm:prSet presAssocID="{E8DC4828-8711-42C2-B35F-96C072CABEA4}" presName="node" presStyleLbl="node1" presStyleIdx="2" presStyleCnt="4" custScaleX="126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140EA-997D-4540-8C5D-A1F7629C0BF8}" type="pres">
      <dgm:prSet presAssocID="{7341564B-6C47-467A-B2FE-D895632FC2D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69BAE76-A420-4E1F-9041-26006343FF86}" type="pres">
      <dgm:prSet presAssocID="{7341564B-6C47-467A-B2FE-D895632FC2D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BD14230-B9C7-4E77-A556-A9DEF9E84894}" type="pres">
      <dgm:prSet presAssocID="{AD7AFF17-25A3-4C6C-AD18-AC75D92099CA}" presName="node" presStyleLbl="node1" presStyleIdx="3" presStyleCnt="4" custScaleX="140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0703C-A09E-4233-9709-242D750A8B86}" type="pres">
      <dgm:prSet presAssocID="{BD19BC18-881D-423A-BAD3-9DB81CAAC20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E6426AB-3236-4D55-B33A-B207E132FE1C}" type="pres">
      <dgm:prSet presAssocID="{BD19BC18-881D-423A-BAD3-9DB81CAAC20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305FA71-7897-484D-958A-F94FC5A73B44}" type="presOf" srcId="{7341564B-6C47-467A-B2FE-D895632FC2DD}" destId="{369BAE76-A420-4E1F-9041-26006343FF86}" srcOrd="1" destOrd="0" presId="urn:microsoft.com/office/officeart/2005/8/layout/cycle2"/>
    <dgm:cxn modelId="{DD77D128-8EF9-430C-863A-A3BB8A2D895E}" type="presOf" srcId="{E8DC4828-8711-42C2-B35F-96C072CABEA4}" destId="{8841FB8F-2A94-442C-86E0-6EDD2C4655C3}" srcOrd="0" destOrd="0" presId="urn:microsoft.com/office/officeart/2005/8/layout/cycle2"/>
    <dgm:cxn modelId="{E92FD98D-29D6-45B8-BE33-C944419738DB}" type="presOf" srcId="{F5324822-5694-4AB7-9110-A6B9DFF3B7A9}" destId="{8D1035B5-F9B4-4DA9-8B54-CE21FB4AB390}" srcOrd="0" destOrd="0" presId="urn:microsoft.com/office/officeart/2005/8/layout/cycle2"/>
    <dgm:cxn modelId="{094CA7F3-C252-47DF-BAF9-37BE25CF93BA}" type="presOf" srcId="{18DFB8BB-8DDB-40CB-9CBF-E83E4428BC35}" destId="{95F5C5D5-F8B2-47D5-AB6A-D4AA8A0F76AE}" srcOrd="1" destOrd="0" presId="urn:microsoft.com/office/officeart/2005/8/layout/cycle2"/>
    <dgm:cxn modelId="{361A3BC8-CE08-40A1-873F-A7D3C97D201B}" srcId="{529CD379-D56C-4CE3-99EA-C607012240DD}" destId="{7092BD66-D75D-49D3-A467-5CC6949B45FB}" srcOrd="0" destOrd="0" parTransId="{420AAC18-214D-4800-ADDC-3F9ABDF2DA0C}" sibTransId="{18DFB8BB-8DDB-40CB-9CBF-E83E4428BC35}"/>
    <dgm:cxn modelId="{C557E2BC-3AF8-4C68-9C58-EEE57BE4FD2F}" srcId="{529CD379-D56C-4CE3-99EA-C607012240DD}" destId="{AD7AFF17-25A3-4C6C-AD18-AC75D92099CA}" srcOrd="3" destOrd="0" parTransId="{CA592416-3C2C-41CD-A78A-F58B6ED6A830}" sibTransId="{BD19BC18-881D-423A-BAD3-9DB81CAAC202}"/>
    <dgm:cxn modelId="{7D83F1F0-7BE0-4742-AE72-EA5CAFC3CB37}" type="presOf" srcId="{7341564B-6C47-467A-B2FE-D895632FC2DD}" destId="{C9C140EA-997D-4540-8C5D-A1F7629C0BF8}" srcOrd="0" destOrd="0" presId="urn:microsoft.com/office/officeart/2005/8/layout/cycle2"/>
    <dgm:cxn modelId="{53AFC49A-8F47-46D7-809C-976EC1230783}" type="presOf" srcId="{BD19BC18-881D-423A-BAD3-9DB81CAAC202}" destId="{F370703C-A09E-4233-9709-242D750A8B86}" srcOrd="0" destOrd="0" presId="urn:microsoft.com/office/officeart/2005/8/layout/cycle2"/>
    <dgm:cxn modelId="{F416E263-3007-4196-B9FD-624A75B5EC02}" type="presOf" srcId="{529CD379-D56C-4CE3-99EA-C607012240DD}" destId="{CE044596-3F57-4FEE-B194-CB0FA82ECF8E}" srcOrd="0" destOrd="0" presId="urn:microsoft.com/office/officeart/2005/8/layout/cycle2"/>
    <dgm:cxn modelId="{9E2C7AEB-286D-47B4-8AFF-C3387884255B}" type="presOf" srcId="{18DFB8BB-8DDB-40CB-9CBF-E83E4428BC35}" destId="{FB353535-5D8B-472C-844E-42DB80D571C1}" srcOrd="0" destOrd="0" presId="urn:microsoft.com/office/officeart/2005/8/layout/cycle2"/>
    <dgm:cxn modelId="{4AB4E58C-600B-4465-9BD7-C65252EB2813}" srcId="{529CD379-D56C-4CE3-99EA-C607012240DD}" destId="{E38F798C-A2D3-40DF-8F10-3DE270B14341}" srcOrd="1" destOrd="0" parTransId="{6B706384-595A-479C-8760-250000E05A36}" sibTransId="{F5324822-5694-4AB7-9110-A6B9DFF3B7A9}"/>
    <dgm:cxn modelId="{66F5BBC0-0B82-4B5D-B818-5D930A0FDFD5}" type="presOf" srcId="{E38F798C-A2D3-40DF-8F10-3DE270B14341}" destId="{30E53407-0908-4D8F-B0EF-C2DE9CA43247}" srcOrd="0" destOrd="0" presId="urn:microsoft.com/office/officeart/2005/8/layout/cycle2"/>
    <dgm:cxn modelId="{914095A0-1023-4766-B406-5BF257B8CE21}" srcId="{529CD379-D56C-4CE3-99EA-C607012240DD}" destId="{E8DC4828-8711-42C2-B35F-96C072CABEA4}" srcOrd="2" destOrd="0" parTransId="{9C49AEF0-CAC9-4A9C-B946-98A2ED6EE9FA}" sibTransId="{7341564B-6C47-467A-B2FE-D895632FC2DD}"/>
    <dgm:cxn modelId="{F4788D6E-3C40-422A-962A-2B859B49AF04}" type="presOf" srcId="{BD19BC18-881D-423A-BAD3-9DB81CAAC202}" destId="{0E6426AB-3236-4D55-B33A-B207E132FE1C}" srcOrd="1" destOrd="0" presId="urn:microsoft.com/office/officeart/2005/8/layout/cycle2"/>
    <dgm:cxn modelId="{740E3D56-A811-4613-95E9-3F636016F181}" type="presOf" srcId="{7092BD66-D75D-49D3-A467-5CC6949B45FB}" destId="{805CB693-00A5-4106-B50B-467BDE445C33}" srcOrd="0" destOrd="0" presId="urn:microsoft.com/office/officeart/2005/8/layout/cycle2"/>
    <dgm:cxn modelId="{D0C2A7E4-AC85-484A-A442-D06338CD1E10}" type="presOf" srcId="{F5324822-5694-4AB7-9110-A6B9DFF3B7A9}" destId="{06071B01-5F38-42C3-92DB-FBD4D51EFE04}" srcOrd="1" destOrd="0" presId="urn:microsoft.com/office/officeart/2005/8/layout/cycle2"/>
    <dgm:cxn modelId="{962F8674-6881-4C8F-B7CC-CEC9F12E1456}" type="presOf" srcId="{AD7AFF17-25A3-4C6C-AD18-AC75D92099CA}" destId="{0BD14230-B9C7-4E77-A556-A9DEF9E84894}" srcOrd="0" destOrd="0" presId="urn:microsoft.com/office/officeart/2005/8/layout/cycle2"/>
    <dgm:cxn modelId="{A725114F-D77F-47B6-89B3-B8DA7753FCDA}" type="presParOf" srcId="{CE044596-3F57-4FEE-B194-CB0FA82ECF8E}" destId="{805CB693-00A5-4106-B50B-467BDE445C33}" srcOrd="0" destOrd="0" presId="urn:microsoft.com/office/officeart/2005/8/layout/cycle2"/>
    <dgm:cxn modelId="{9F89E07F-BE49-4126-BFCD-F06D55F2A42B}" type="presParOf" srcId="{CE044596-3F57-4FEE-B194-CB0FA82ECF8E}" destId="{FB353535-5D8B-472C-844E-42DB80D571C1}" srcOrd="1" destOrd="0" presId="urn:microsoft.com/office/officeart/2005/8/layout/cycle2"/>
    <dgm:cxn modelId="{6BD237F6-153F-453E-B8F8-019477B96E72}" type="presParOf" srcId="{FB353535-5D8B-472C-844E-42DB80D571C1}" destId="{95F5C5D5-F8B2-47D5-AB6A-D4AA8A0F76AE}" srcOrd="0" destOrd="0" presId="urn:microsoft.com/office/officeart/2005/8/layout/cycle2"/>
    <dgm:cxn modelId="{51DC33C7-9A52-4D83-8729-E014655C1EB3}" type="presParOf" srcId="{CE044596-3F57-4FEE-B194-CB0FA82ECF8E}" destId="{30E53407-0908-4D8F-B0EF-C2DE9CA43247}" srcOrd="2" destOrd="0" presId="urn:microsoft.com/office/officeart/2005/8/layout/cycle2"/>
    <dgm:cxn modelId="{D97CAB11-6499-4D50-865D-1F691B1918CE}" type="presParOf" srcId="{CE044596-3F57-4FEE-B194-CB0FA82ECF8E}" destId="{8D1035B5-F9B4-4DA9-8B54-CE21FB4AB390}" srcOrd="3" destOrd="0" presId="urn:microsoft.com/office/officeart/2005/8/layout/cycle2"/>
    <dgm:cxn modelId="{9834E054-A8E7-4001-94C8-550E74AD789F}" type="presParOf" srcId="{8D1035B5-F9B4-4DA9-8B54-CE21FB4AB390}" destId="{06071B01-5F38-42C3-92DB-FBD4D51EFE04}" srcOrd="0" destOrd="0" presId="urn:microsoft.com/office/officeart/2005/8/layout/cycle2"/>
    <dgm:cxn modelId="{07FC9E8C-8823-4618-9EE9-76CB35EB2FB3}" type="presParOf" srcId="{CE044596-3F57-4FEE-B194-CB0FA82ECF8E}" destId="{8841FB8F-2A94-442C-86E0-6EDD2C4655C3}" srcOrd="4" destOrd="0" presId="urn:microsoft.com/office/officeart/2005/8/layout/cycle2"/>
    <dgm:cxn modelId="{500F1B96-E41C-4D50-B084-AE3AA2450776}" type="presParOf" srcId="{CE044596-3F57-4FEE-B194-CB0FA82ECF8E}" destId="{C9C140EA-997D-4540-8C5D-A1F7629C0BF8}" srcOrd="5" destOrd="0" presId="urn:microsoft.com/office/officeart/2005/8/layout/cycle2"/>
    <dgm:cxn modelId="{F02E9AD2-181F-402C-8731-01EF978C124F}" type="presParOf" srcId="{C9C140EA-997D-4540-8C5D-A1F7629C0BF8}" destId="{369BAE76-A420-4E1F-9041-26006343FF86}" srcOrd="0" destOrd="0" presId="urn:microsoft.com/office/officeart/2005/8/layout/cycle2"/>
    <dgm:cxn modelId="{4BACC9E9-A9A4-4BAF-B47D-D70E094806CC}" type="presParOf" srcId="{CE044596-3F57-4FEE-B194-CB0FA82ECF8E}" destId="{0BD14230-B9C7-4E77-A556-A9DEF9E84894}" srcOrd="6" destOrd="0" presId="urn:microsoft.com/office/officeart/2005/8/layout/cycle2"/>
    <dgm:cxn modelId="{06EE84CF-447D-4BCB-A916-43254B3C8C4D}" type="presParOf" srcId="{CE044596-3F57-4FEE-B194-CB0FA82ECF8E}" destId="{F370703C-A09E-4233-9709-242D750A8B86}" srcOrd="7" destOrd="0" presId="urn:microsoft.com/office/officeart/2005/8/layout/cycle2"/>
    <dgm:cxn modelId="{9666669E-7F05-4DAF-9B49-62FEA634B6ED}" type="presParOf" srcId="{F370703C-A09E-4233-9709-242D750A8B86}" destId="{0E6426AB-3236-4D55-B33A-B207E132FE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B693-00A5-4106-B50B-467BDE445C33}">
      <dsp:nvSpPr>
        <dsp:cNvPr id="0" name=""/>
        <dsp:cNvSpPr/>
      </dsp:nvSpPr>
      <dsp:spPr>
        <a:xfrm>
          <a:off x="1327391" y="228725"/>
          <a:ext cx="1712952" cy="144006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Cavitation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1578247" y="439617"/>
        <a:ext cx="1211240" cy="1018276"/>
      </dsp:txXfrm>
    </dsp:sp>
    <dsp:sp modelId="{FB353535-5D8B-472C-844E-42DB80D571C1}">
      <dsp:nvSpPr>
        <dsp:cNvPr id="0" name=""/>
        <dsp:cNvSpPr/>
      </dsp:nvSpPr>
      <dsp:spPr>
        <a:xfrm rot="2734820">
          <a:off x="2766819" y="1439972"/>
          <a:ext cx="273099" cy="48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779112" y="1507917"/>
        <a:ext cx="191169" cy="291612"/>
      </dsp:txXfrm>
    </dsp:sp>
    <dsp:sp modelId="{30E53407-0908-4D8F-B0EF-C2DE9CA43247}">
      <dsp:nvSpPr>
        <dsp:cNvPr id="0" name=""/>
        <dsp:cNvSpPr/>
      </dsp:nvSpPr>
      <dsp:spPr>
        <a:xfrm>
          <a:off x="2550238" y="1764531"/>
          <a:ext cx="2277269" cy="144006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7030A0"/>
              </a:solidFill>
            </a:rPr>
            <a:t>Consolidations  Collapse</a:t>
          </a:r>
          <a:endParaRPr lang="en-US" sz="1800" b="1" kern="1200" dirty="0">
            <a:solidFill>
              <a:srgbClr val="7030A0"/>
            </a:solidFill>
          </a:endParaRPr>
        </a:p>
      </dsp:txBody>
      <dsp:txXfrm>
        <a:off x="2883736" y="1975423"/>
        <a:ext cx="1610273" cy="1018276"/>
      </dsp:txXfrm>
    </dsp:sp>
    <dsp:sp modelId="{8D1035B5-F9B4-4DA9-8B54-CE21FB4AB390}">
      <dsp:nvSpPr>
        <dsp:cNvPr id="0" name=""/>
        <dsp:cNvSpPr/>
      </dsp:nvSpPr>
      <dsp:spPr>
        <a:xfrm rot="8083318">
          <a:off x="2792416" y="3017825"/>
          <a:ext cx="255358" cy="48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2857672" y="3087813"/>
        <a:ext cx="178751" cy="291612"/>
      </dsp:txXfrm>
    </dsp:sp>
    <dsp:sp modelId="{8841FB8F-2A94-442C-86E0-6EDD2C4655C3}">
      <dsp:nvSpPr>
        <dsp:cNvPr id="0" name=""/>
        <dsp:cNvSpPr/>
      </dsp:nvSpPr>
      <dsp:spPr>
        <a:xfrm>
          <a:off x="1272395" y="3284213"/>
          <a:ext cx="1822944" cy="144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Pleural Effusion,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empyema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539359" y="3495105"/>
        <a:ext cx="1289016" cy="1018276"/>
      </dsp:txXfrm>
    </dsp:sp>
    <dsp:sp modelId="{C9C140EA-997D-4540-8C5D-A1F7629C0BF8}">
      <dsp:nvSpPr>
        <dsp:cNvPr id="0" name=""/>
        <dsp:cNvSpPr/>
      </dsp:nvSpPr>
      <dsp:spPr>
        <a:xfrm rot="13500000">
          <a:off x="1295305" y="3013708"/>
          <a:ext cx="282072" cy="48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1367534" y="3140830"/>
        <a:ext cx="197450" cy="291612"/>
      </dsp:txXfrm>
    </dsp:sp>
    <dsp:sp modelId="{0BD14230-B9C7-4E77-A556-A9DEF9E84894}">
      <dsp:nvSpPr>
        <dsp:cNvPr id="0" name=""/>
        <dsp:cNvSpPr/>
      </dsp:nvSpPr>
      <dsp:spPr>
        <a:xfrm>
          <a:off x="-354446" y="1756469"/>
          <a:ext cx="2021139" cy="144006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FF0000"/>
              </a:solidFill>
            </a:rPr>
            <a:t>Miliary</a:t>
          </a:r>
          <a:r>
            <a:rPr lang="en-US" sz="1800" b="1" kern="1200" dirty="0" smtClean="0">
              <a:solidFill>
                <a:srgbClr val="FF0000"/>
              </a:solidFill>
            </a:rPr>
            <a:t> Shadowing 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-58457" y="1967361"/>
        <a:ext cx="1429161" cy="1018276"/>
      </dsp:txXfrm>
    </dsp:sp>
    <dsp:sp modelId="{F370703C-A09E-4233-9709-242D750A8B86}">
      <dsp:nvSpPr>
        <dsp:cNvPr id="0" name=""/>
        <dsp:cNvSpPr/>
      </dsp:nvSpPr>
      <dsp:spPr>
        <a:xfrm rot="18900000">
          <a:off x="1285543" y="1457838"/>
          <a:ext cx="292462" cy="48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298392" y="1586062"/>
        <a:ext cx="204723" cy="291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5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8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9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2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356D-53C1-41EF-9106-EFBE50438D4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8A596-B5B8-41EF-B19D-7821BC831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Diagnosis  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&amp; treatment  of </a:t>
            </a:r>
            <a:r>
              <a:rPr lang="en-US" sz="4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tuberculosis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when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investigation are needed: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unexplained cough for more than 2–3 weeks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regions where TB is prevalent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typical chest X-ray changes </a:t>
            </a:r>
          </a:p>
          <a:p>
            <a:pPr marL="0" indent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Direct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microscopy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of sputum remains the most important first step. </a:t>
            </a: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The bacillary burden in the sputum if ( 5000–10 000 organisms</a:t>
            </a: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are present) for detecting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acid-fast bacilli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( positive )</a:t>
            </a:r>
          </a:p>
          <a:p>
            <a:pPr marL="0" indent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Because of, lipid-rich wall,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tuberculous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bacilli are difficult to stain. </a:t>
            </a:r>
          </a:p>
        </p:txBody>
      </p:sp>
    </p:spTree>
    <p:extLst>
      <p:ext uri="{BB962C8B-B14F-4D97-AF65-F5344CB8AC3E}">
        <p14:creationId xmlns:p14="http://schemas.microsoft.com/office/powerpoint/2010/main" val="3878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Where to treat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Most patients can be treated at home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Admission to a hospital with appropriate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isolation in :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   uncertainty about the diagnosis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   intolerance of medication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   questionable treatment adherence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   a significant risk of MDR-TB (culture-positive after</a:t>
            </a:r>
          </a:p>
          <a:p>
            <a:pPr algn="just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             2 months on treatment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   contact with known MDR-TB).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    complications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29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3600" dirty="0" smtClean="0">
                <a:latin typeface="Andalus" pitchFamily="18" charset="-78"/>
                <a:cs typeface="Andalus" pitchFamily="18" charset="-78"/>
              </a:rPr>
            </a:b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Directly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observed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therapy ( DOT)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600" dirty="0">
                <a:latin typeface="Andalus" pitchFamily="18" charset="-78"/>
                <a:cs typeface="Andalus" pitchFamily="18" charset="-78"/>
              </a:rPr>
            </a:b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If there is  Poor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adherence to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therapy,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a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risk factor in: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prolonged illness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risk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of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relapse &amp;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emergence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of drug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resistance</a:t>
            </a:r>
          </a:p>
          <a:p>
            <a:pPr>
              <a:buNone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Directly observed therapy (DOT)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(the supervised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administration of therapy 3 times weekly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to</a:t>
            </a: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improve adherence) </a:t>
            </a:r>
          </a:p>
          <a:p>
            <a:endParaRPr lang="en-US" sz="2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90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Other treatments 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b="1" u="sng" dirty="0" smtClean="0">
                <a:latin typeface="Andalus" pitchFamily="18" charset="-78"/>
                <a:cs typeface="Andalus" pitchFamily="18" charset="-78"/>
              </a:rPr>
              <a:t>Corticosteroids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to  (reduce inflammation )&amp; ( limit tissue damage)  used in:</a:t>
            </a:r>
          </a:p>
          <a:p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pericardial or meningeal disease </a:t>
            </a: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in children with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endobronchial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disease</a:t>
            </a:r>
          </a:p>
          <a:p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TB of the ureter, pleural effusions &amp; extensive pulmonary  , </a:t>
            </a:r>
          </a:p>
          <a:p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can suppress hypersensitivity drug reactions.</a:t>
            </a:r>
          </a:p>
          <a:p>
            <a:pPr marL="0" indent="0"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Surgery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considered in cases complicated by 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 massive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haemoptysis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loculated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empyema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constrictive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pericarditis</a:t>
            </a: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lymph node suppuration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spinal disease with cord compression </a:t>
            </a:r>
          </a:p>
          <a:p>
            <a:pPr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Usually only after a full course of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antituberculosis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treatment.</a:t>
            </a:r>
          </a:p>
          <a:p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45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>Drug-resistant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TB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6927" y="990600"/>
            <a:ext cx="9144000" cy="5867400"/>
          </a:xfrm>
        </p:spPr>
        <p:txBody>
          <a:bodyPr>
            <a:noAutofit/>
          </a:bodyPr>
          <a:lstStyle/>
          <a:p>
            <a:endParaRPr lang="en-US" sz="20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Drug-resistant 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TB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is defined by the presence of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resistance to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any first-line agent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Multidrug-resistant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TB (MDR-TB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)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resistance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to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a rifampicin &amp; isoniazid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with or without other drug resistance.</a:t>
            </a:r>
          </a:p>
          <a:p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Extensively drug-resistant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TB (XDR-TB) resistance to  rifampicin &amp; isoniazid, in addition to any quinolone and at least one injectable second line agent. </a:t>
            </a:r>
          </a:p>
          <a:p>
            <a:pPr>
              <a:buNone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Effect of emergence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of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drug-resistant TB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. </a:t>
            </a: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Diagnosis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is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challenging</a:t>
            </a: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it requires prolonged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treatment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</a:t>
            </a: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mortality rate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from MDR-TB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is high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33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 smtClean="0">
                <a:latin typeface="Andalus" pitchFamily="18" charset="-78"/>
                <a:cs typeface="Andalus" pitchFamily="18" charset="-78"/>
              </a:rPr>
            </a:b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Detection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of latent TB</a:t>
            </a:r>
            <a:br>
              <a:rPr lang="en-US" sz="3200" dirty="0">
                <a:latin typeface="Andalus" pitchFamily="18" charset="-78"/>
                <a:cs typeface="Andalus" pitchFamily="18" charset="-78"/>
              </a:rPr>
            </a:b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Contact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tracing is a legal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requirement, affect 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  10–20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% of close contacts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with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smear-positive pulmonary TB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   2–5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%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of those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with smear-negative, culture-positive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   commonly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identified using the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tuberculin skin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test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   treated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with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chemoprophylaxis to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prevent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progressing </a:t>
            </a:r>
          </a:p>
          <a:p>
            <a:pPr marL="0" indent="0" algn="just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Chemoprophylaxis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is also recommended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for: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  children aged less than 16 years  a strongly  positive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tuberculin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test.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  Children aged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less than 2 years in close contact with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smear positive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 those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in whom recent tuberculin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conversion. 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   babies of mothers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with pulmonary TB.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   HIV-infected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close contacts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with smear-positive disease </a:t>
            </a:r>
          </a:p>
          <a:p>
            <a:pPr marL="0" indent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course of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rifampicin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&amp;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isoniazid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for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3 months or isoniazid for 6 months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is effective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42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Skin testing in TB: tests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using purified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2400" dirty="0">
                <a:latin typeface="Andalus" pitchFamily="18" charset="-78"/>
                <a:cs typeface="Andalus" pitchFamily="18" charset="-78"/>
              </a:rPr>
            </a:br>
            <a:r>
              <a:rPr lang="en-US" sz="2400" dirty="0">
                <a:latin typeface="Andalus" pitchFamily="18" charset="-78"/>
                <a:cs typeface="Andalus" pitchFamily="18" charset="-78"/>
              </a:rPr>
              <a:t>protein derivative (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PPD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Heaf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test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Read at 3–7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days, Multi puncture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method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Grade 1: 4–6 papules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Grade 2: Confluent papules forming ring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Grade 3: Central induration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Grade 4: &gt; 10 mm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induration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Mantoux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test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Read at 2–4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days,10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tuberculin units used</a:t>
            </a:r>
          </a:p>
          <a:p>
            <a:pPr marL="0" indent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Positive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when induration 5–14 mm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( to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Heaf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grade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2)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&gt;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15 mm (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Heaf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grade 3–4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)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Heaf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test: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A:negative,B: grade 1,C:grade 2D: grade 3,E:grade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4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Pitfall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Tuberculin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skin testing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?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False-positive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in:</a:t>
            </a:r>
          </a:p>
          <a:p>
            <a:pPr marL="0" indent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those who have had a BCG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vaccination 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in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areas where exposure to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non-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tuberculous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mycobacteria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is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high </a:t>
            </a:r>
            <a:r>
              <a:rPr lang="en-US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falsely- negative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: in   </a:t>
            </a:r>
          </a:p>
          <a:p>
            <a:pPr algn="ctr">
              <a:buFont typeface="Wingdings" pitchFamily="2" charset="2"/>
              <a:buChar char="§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overwhelming infection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Newborn and elderly</a:t>
            </a:r>
          </a:p>
          <a:p>
            <a:pPr marL="0" indent="0" algn="ctr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HIV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Malnutrition</a:t>
            </a:r>
          </a:p>
          <a:p>
            <a:pPr marL="0" indent="0" algn="ctr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Recent infection (e.g. measles) or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immunization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Immunosuppressive drugs</a:t>
            </a:r>
          </a:p>
          <a:p>
            <a:pPr marL="0" indent="0" algn="ctr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Malignancy</a:t>
            </a:r>
          </a:p>
          <a:p>
            <a:pPr marL="0" indent="0" algn="ctr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Sarcoidosis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1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Vaccines</a:t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BCG (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Calmette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–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Guérin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bacillus),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live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attenuated vaccine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derived from M.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bovis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most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established TB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vaccine.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(intradermal injection )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effective in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preventing disseminated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disease  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very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safe,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(occasional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complication of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local abscess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formation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.)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It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should not be administered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to those:  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immuno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-compromised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(e.g. by HIV)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&amp;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 pregnant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73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>Prognosis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Cure should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be anticipated in the majority of patients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There is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a small (&lt; 5%) and unavoidable risk of relapse.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Most relapses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occur within 5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months. 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Treatment failure (smear-positive at 5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months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)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8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Major Manifestations 0f  Chest X Ray</a:t>
            </a:r>
            <a:br>
              <a:rPr lang="en-US" sz="2400" dirty="0" smtClean="0">
                <a:latin typeface="Andalus" pitchFamily="18" charset="-78"/>
                <a:cs typeface="Andalus" pitchFamily="18" charset="-78"/>
              </a:rPr>
            </a:b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in tuberculosis 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398078"/>
              </p:ext>
            </p:extLst>
          </p:nvPr>
        </p:nvGraphicFramePr>
        <p:xfrm>
          <a:off x="0" y="1600200"/>
          <a:ext cx="449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334000" y="1905000"/>
            <a:ext cx="35051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76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CXR in  tuberculosis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05000"/>
            <a:ext cx="4038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serbives\Downloads\115-405-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64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>Diagnosis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TB  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400" b="1" u="sng" dirty="0" smtClean="0">
                <a:latin typeface="Andalus" pitchFamily="18" charset="-78"/>
                <a:cs typeface="Andalus" pitchFamily="18" charset="-78"/>
              </a:rPr>
              <a:t>Pulmonary TB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: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Sputum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*</a:t>
            </a:r>
          </a:p>
          <a:p>
            <a:pPr marL="0" indent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( with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nebulised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hypertonic saline if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not expectorating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Bronchoscopy with washings or BAL</a:t>
            </a:r>
          </a:p>
          <a:p>
            <a:pPr marL="0" indent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Gastric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washing*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( in children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0" indent="0">
              <a:buNone/>
            </a:pPr>
            <a:r>
              <a:rPr lang="en-US" sz="2400" b="1" u="sng" dirty="0" smtClean="0">
                <a:latin typeface="Andalus" pitchFamily="18" charset="-78"/>
                <a:cs typeface="Andalus" pitchFamily="18" charset="-78"/>
              </a:rPr>
              <a:t>Extra pulmonary TB:</a:t>
            </a:r>
            <a:endParaRPr lang="en-US" sz="2400" b="1" u="sng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Fluid examination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(cerebrospinal,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ascitic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, pleural,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pericardial, joint) yield very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low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Tissue biopsy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( affected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site): bone marrow/liver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(disseminated disease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)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*Specimens required (2-3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)  fasting sample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are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needed?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1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 smtClean="0"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latin typeface="Andalus" pitchFamily="18" charset="-78"/>
                <a:cs typeface="Andalus" pitchFamily="18" charset="-78"/>
              </a:rPr>
            </a:b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Diagnostic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tests</a:t>
            </a:r>
            <a:br>
              <a:rPr lang="en-US" sz="3200" dirty="0">
                <a:latin typeface="Andalus" pitchFamily="18" charset="-78"/>
                <a:cs typeface="Andalus" pitchFamily="18" charset="-78"/>
              </a:rPr>
            </a:br>
            <a:r>
              <a:rPr lang="en-US" sz="32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3200" dirty="0">
                <a:latin typeface="Andalus" pitchFamily="18" charset="-78"/>
                <a:cs typeface="Andalus" pitchFamily="18" charset="-78"/>
              </a:rPr>
            </a:b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Tuberculin </a:t>
            </a:r>
            <a:r>
              <a:rPr lang="en-US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skin test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: low sensitivity/specificity; useful only in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primary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                        or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deep-seated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infection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Stain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Ziehl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–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Neelsen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Auramine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rhodamine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Nucleic acid amplification</a:t>
            </a:r>
          </a:p>
          <a:p>
            <a:pPr marL="0" indent="0">
              <a:buNone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Culture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Solid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media (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Löwenstein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,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Middlebrook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) -slow ( 4-6ws)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Liquid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media (e.g. BACTEC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) - fast (1-3ws)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Pleural fluid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: adenosine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deaminase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Response to empirical </a:t>
            </a:r>
            <a:r>
              <a:rPr lang="en-US" sz="2000" b="1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antituberculous</a:t>
            </a:r>
            <a:r>
              <a:rPr lang="en-US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drugs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( after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5–10 days)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Baseline blood tests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FBC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CRP, ESR,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Urea &amp; Electrolyte  &amp; LFTs:         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Diagnosis         </a:t>
            </a:r>
          </a:p>
          <a:p>
            <a:pPr marL="0" indent="0">
              <a:buNone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                                                                                              Monitoring</a:t>
            </a:r>
          </a:p>
          <a:p>
            <a:pPr marL="0" indent="0">
              <a:buNone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                                                                                             Complications </a:t>
            </a:r>
          </a:p>
          <a:p>
            <a:pPr marL="0" indent="0">
              <a:buNone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71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Diagnosis Clue 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presumptive diagnosis of TB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(positive smear is sufficient) 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definitive diagnosis requires: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 (culture)  or 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  identification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of the organism’s DNA in clinical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samples</a:t>
            </a:r>
          </a:p>
          <a:p>
            <a:pPr marL="0" indent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Smear-negative sputum should be cultured, as only (10–100 )viable organisms are required for sputum to be culture-positive.</a:t>
            </a: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 diagnosis of smear-negative TB may be made in advance of culture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Chest X-ray are typical of TB &amp;</a:t>
            </a:r>
          </a:p>
          <a:p>
            <a:pPr marL="0" indent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No response to a broad-spectrum antibiotic 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30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4000" dirty="0" smtClean="0"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Chemotherapy  treatment of TB is based on the principle of:</a:t>
            </a:r>
          </a:p>
          <a:p>
            <a:pPr marL="0" indent="0">
              <a:buNone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Initial intensive phase: 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to reduce the bacterial population rapidly</a:t>
            </a: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Continuation phase :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to destroy any remaining bacteria</a:t>
            </a:r>
          </a:p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</a:t>
            </a:r>
          </a:p>
          <a:p>
            <a:pPr>
              <a:buNone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2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Standard treatment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000" b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six  months</a:t>
            </a:r>
            <a:r>
              <a:rPr lang="en-US" sz="2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’ </a:t>
            </a:r>
            <a:r>
              <a:rPr lang="en-US" sz="2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therapy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: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isoniazid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rifampicin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 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supplemented in the first 2 months with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pyrazinamide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ethambutol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.  </a:t>
            </a:r>
          </a:p>
          <a:p>
            <a:pPr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  commenced immediately in any patient who is: 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     smear-positive  or 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     smear-negative , typical chest X-ray changes &amp; no response to standard 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          antibiotics.</a:t>
            </a:r>
          </a:p>
          <a:p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Six months of therapy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is  for: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  all patients with new-onset pulmonary TB &amp;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  most cases of extra pulmonary TB.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12 months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of therapy is for: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meningeal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TB, spinal cord in cases of spinal TB</a:t>
            </a: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    in these cases,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ethambutol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may be replaced by streptomycin</a:t>
            </a:r>
          </a:p>
          <a:p>
            <a:pPr marL="0" indent="0"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 Patients  assumed to be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non-infectiou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s after 2 weeks of appropriate therapy.</a:t>
            </a:r>
          </a:p>
          <a:p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ndalus" pitchFamily="18" charset="-78"/>
                <a:cs typeface="Andalus" pitchFamily="18" charset="-78"/>
              </a:rPr>
              <a:t>Main adverse reactions of first-line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anti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tuberculous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drugs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005901"/>
              </p:ext>
            </p:extLst>
          </p:nvPr>
        </p:nvGraphicFramePr>
        <p:xfrm>
          <a:off x="0" y="990601"/>
          <a:ext cx="9144000" cy="601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1447800"/>
                <a:gridCol w="1676400"/>
                <a:gridCol w="1752600"/>
                <a:gridCol w="1447800"/>
              </a:tblGrid>
              <a:tr h="412664">
                <a:tc>
                  <a:txBody>
                    <a:bodyPr/>
                    <a:lstStyle/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41266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dalus" pitchFamily="18" charset="-78"/>
                          <a:cs typeface="Andalus" pitchFamily="18" charset="-78"/>
                        </a:rPr>
                        <a:t>commnt</a:t>
                      </a:r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ndalus" pitchFamily="18" charset="-78"/>
                          <a:cs typeface="Andalus" pitchFamily="18" charset="-78"/>
                        </a:rPr>
                        <a:t>Isoniazid</a:t>
                      </a:r>
                      <a:endParaRPr lang="en-US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ndalus" pitchFamily="18" charset="-78"/>
                          <a:cs typeface="Andalus" pitchFamily="18" charset="-78"/>
                        </a:rPr>
                        <a:t>Rifampicin</a:t>
                      </a:r>
                      <a:endParaRPr lang="en-US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ndalus" pitchFamily="18" charset="-78"/>
                          <a:cs typeface="Andalus" pitchFamily="18" charset="-78"/>
                        </a:rPr>
                        <a:t>Pyrazinamide</a:t>
                      </a:r>
                      <a:endParaRPr lang="en-US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ndalus" pitchFamily="18" charset="-78"/>
                          <a:cs typeface="Andalus" pitchFamily="18" charset="-78"/>
                        </a:rPr>
                        <a:t>Streptomycin</a:t>
                      </a:r>
                      <a:endParaRPr lang="en-US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Andalus" pitchFamily="18" charset="-78"/>
                          <a:cs typeface="Andalus" pitchFamily="18" charset="-78"/>
                        </a:rPr>
                        <a:t>Ethambutol</a:t>
                      </a:r>
                      <a:endParaRPr lang="en-US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7122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Mode of action</a:t>
                      </a:r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Cell wall synthesis </a:t>
                      </a:r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DNA transcription </a:t>
                      </a:r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Unknown</a:t>
                      </a:r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Protein synthesis</a:t>
                      </a:r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Cell wall synthesis</a:t>
                      </a:r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22385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Major adverse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Peripheral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neuropathy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Hepatitis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Rash</a:t>
                      </a:r>
                    </a:p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Febrile reactions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Hepatitis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Rash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GI</a:t>
                      </a:r>
                      <a:r>
                        <a:rPr lang="en-US" baseline="0" dirty="0" smtClean="0">
                          <a:latin typeface="Andalus" pitchFamily="18" charset="-78"/>
                          <a:cs typeface="Andalus" pitchFamily="18" charset="-78"/>
                        </a:rPr>
                        <a:t> upset </a:t>
                      </a:r>
                      <a:endParaRPr lang="en-US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Hepatitis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GI</a:t>
                      </a:r>
                      <a:r>
                        <a:rPr lang="en-US" baseline="0" dirty="0" smtClean="0">
                          <a:latin typeface="Andalus" pitchFamily="18" charset="-78"/>
                          <a:cs typeface="Andalus" pitchFamily="18" charset="-78"/>
                        </a:rPr>
                        <a:t> upset </a:t>
                      </a:r>
                      <a:endParaRPr lang="en-US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r>
                        <a:rPr lang="en-US" dirty="0" err="1" smtClean="0">
                          <a:latin typeface="Andalus" pitchFamily="18" charset="-78"/>
                          <a:cs typeface="Andalus" pitchFamily="18" charset="-78"/>
                        </a:rPr>
                        <a:t>Hyperuricaemia</a:t>
                      </a:r>
                      <a:endParaRPr lang="en-US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8</a:t>
                      </a:r>
                      <a:r>
                        <a:rPr lang="en-US" baseline="30000" dirty="0" smtClean="0">
                          <a:latin typeface="Andalus" pitchFamily="18" charset="-78"/>
                          <a:cs typeface="Andalus" pitchFamily="18" charset="-78"/>
                        </a:rPr>
                        <a:t>th</a:t>
                      </a:r>
                      <a:r>
                        <a:rPr lang="en-US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 nerve</a:t>
                      </a:r>
                      <a:r>
                        <a:rPr lang="en-US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damage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Rash</a:t>
                      </a:r>
                    </a:p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dalus" pitchFamily="18" charset="-78"/>
                          <a:cs typeface="Andalus" pitchFamily="18" charset="-78"/>
                        </a:rPr>
                        <a:t>Retrobulbar</a:t>
                      </a:r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 neuritis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Arthralgia</a:t>
                      </a:r>
                    </a:p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22385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Less common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adverse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ndalus" pitchFamily="18" charset="-78"/>
                          <a:cs typeface="Andalus" pitchFamily="18" charset="-78"/>
                        </a:rPr>
                        <a:t>Lupoid</a:t>
                      </a:r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 reactions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Seizures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Psychoses</a:t>
                      </a:r>
                    </a:p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Interstitial nephritis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Thrombocytopenia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ndalus" pitchFamily="18" charset="-78"/>
                          <a:cs typeface="Andalus" pitchFamily="18" charset="-78"/>
                        </a:rPr>
                        <a:t>Haemolytic</a:t>
                      </a:r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dirty="0" err="1" smtClean="0">
                          <a:latin typeface="Andalus" pitchFamily="18" charset="-78"/>
                          <a:cs typeface="Andalus" pitchFamily="18" charset="-78"/>
                        </a:rPr>
                        <a:t>anaemia</a:t>
                      </a:r>
                      <a:endParaRPr lang="en-US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Rash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Photo- </a:t>
                      </a:r>
                      <a:r>
                        <a:rPr lang="en-US" dirty="0" err="1" smtClean="0">
                          <a:latin typeface="Andalus" pitchFamily="18" charset="-78"/>
                          <a:cs typeface="Andalus" pitchFamily="18" charset="-78"/>
                        </a:rPr>
                        <a:t>sensitisation</a:t>
                      </a:r>
                      <a:endParaRPr lang="en-US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Gout</a:t>
                      </a:r>
                    </a:p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Nephrotoxicity</a:t>
                      </a:r>
                    </a:p>
                    <a:p>
                      <a:r>
                        <a:rPr lang="en-US" dirty="0" err="1" smtClean="0">
                          <a:latin typeface="Andalus" pitchFamily="18" charset="-78"/>
                          <a:cs typeface="Andalus" pitchFamily="18" charset="-78"/>
                        </a:rPr>
                        <a:t>Agranulocytosis</a:t>
                      </a:r>
                      <a:endParaRPr lang="en-US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Peripheral neuropathy</a:t>
                      </a:r>
                    </a:p>
                    <a:p>
                      <a:r>
                        <a:rPr lang="en-US" dirty="0" smtClean="0">
                          <a:latin typeface="Andalus" pitchFamily="18" charset="-78"/>
                          <a:cs typeface="Andalus" pitchFamily="18" charset="-78"/>
                        </a:rPr>
                        <a:t>Rash</a:t>
                      </a:r>
                    </a:p>
                    <a:p>
                      <a:endParaRPr lang="en-US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1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GLYCERIDE  EFFECTعرض تقديمي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TRIGLYCERIDE  EFFECTعرض تقديمي1</Template>
  <TotalTime>831</TotalTime>
  <Words>1179</Words>
  <Application>Microsoft Office PowerPoint</Application>
  <PresentationFormat>On-screen Show (4:3)</PresentationFormat>
  <Paragraphs>241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Andalus</vt:lpstr>
      <vt:lpstr>Angsana New</vt:lpstr>
      <vt:lpstr>Arial</vt:lpstr>
      <vt:lpstr>Calibri</vt:lpstr>
      <vt:lpstr>Times New Roman</vt:lpstr>
      <vt:lpstr>Wingdings</vt:lpstr>
      <vt:lpstr>TRIGLYCERIDE  EFFECTعرض تقديمي1</vt:lpstr>
      <vt:lpstr> Diagnosis  &amp; treatment  of  tuberculosis  </vt:lpstr>
      <vt:lpstr>Major Manifestations 0f  Chest X Ray in tuberculosis </vt:lpstr>
      <vt:lpstr>CXR in  tuberculosis </vt:lpstr>
      <vt:lpstr> Diagnosis of TB     </vt:lpstr>
      <vt:lpstr>  Diagnostic tests   </vt:lpstr>
      <vt:lpstr>Diagnosis Clue </vt:lpstr>
      <vt:lpstr> Management </vt:lpstr>
      <vt:lpstr>Standard treatment </vt:lpstr>
      <vt:lpstr>Main adverse reactions of first-line anti tuberculous drugs</vt:lpstr>
      <vt:lpstr>Where to treat </vt:lpstr>
      <vt:lpstr> Directly observed therapy ( DOT) </vt:lpstr>
      <vt:lpstr>Other treatments </vt:lpstr>
      <vt:lpstr> Drug-resistant TB </vt:lpstr>
      <vt:lpstr> Detection of latent TB </vt:lpstr>
      <vt:lpstr>Skin testing in TB: tests using purified protein derivative (PPD)</vt:lpstr>
      <vt:lpstr>Heaf test: A:negative,B: grade 1,C:grade 2D: grade 3,E:grade 4</vt:lpstr>
      <vt:lpstr>Pitfall </vt:lpstr>
      <vt:lpstr>Vaccines </vt:lpstr>
      <vt:lpstr> Prognosis 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of tuberculosis</dc:title>
  <dc:creator>King Soft 2</dc:creator>
  <cp:lastModifiedBy>DELL</cp:lastModifiedBy>
  <cp:revision>78</cp:revision>
  <dcterms:created xsi:type="dcterms:W3CDTF">2017-03-25T16:18:17Z</dcterms:created>
  <dcterms:modified xsi:type="dcterms:W3CDTF">2019-04-05T16:15:20Z</dcterms:modified>
</cp:coreProperties>
</file>